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Extra Bold"/>
      <p:regular r:id="rId16"/>
    </p:embeddedFont>
    <p:embeddedFont>
      <p:font typeface="Fraunces Extra Bold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25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Collaborative AI for Adaptive Portfolio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90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investment advisory with Multi-Agent Systems.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70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480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Presenters: ARYAN BARNWAL, GAUTAM VEER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66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Team: Auralis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84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Domain: GenAI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345" y="1069300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Limitations of Traditional Investment Models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89345" y="2625685"/>
            <a:ext cx="3768685" cy="2166938"/>
          </a:xfrm>
          <a:prstGeom prst="roundRect">
            <a:avLst>
              <a:gd name="adj" fmla="val 506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6485" y="2625685"/>
            <a:ext cx="91440" cy="2166938"/>
          </a:xfrm>
          <a:prstGeom prst="roundRect">
            <a:avLst>
              <a:gd name="adj" fmla="val 197689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481524" y="284928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Markets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1524" y="3283625"/>
            <a:ext cx="3252907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markets are complex, dynamic, and influenced by human behavior and macroeconomics.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8770" y="2625685"/>
            <a:ext cx="3768685" cy="2166938"/>
          </a:xfrm>
          <a:prstGeom prst="roundRect">
            <a:avLst>
              <a:gd name="adj" fmla="val 506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5910" y="2625685"/>
            <a:ext cx="91440" cy="2166938"/>
          </a:xfrm>
          <a:prstGeom prst="roundRect">
            <a:avLst>
              <a:gd name="adj" fmla="val 197689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10450949" y="284928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Static Assumptions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450949" y="3283625"/>
            <a:ext cx="3252907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models rely on fixed assumptions, failing to adapt to non-stationary market nature.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9345" y="4993362"/>
            <a:ext cx="3768685" cy="2166938"/>
          </a:xfrm>
          <a:prstGeom prst="roundRect">
            <a:avLst>
              <a:gd name="adj" fmla="val 506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6485" y="4993362"/>
            <a:ext cx="91440" cy="2166938"/>
          </a:xfrm>
          <a:prstGeom prst="roundRect">
            <a:avLst>
              <a:gd name="adj" fmla="val 197689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481524" y="5216962"/>
            <a:ext cx="286226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Single-Agent RL Flaws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81524" y="5651302"/>
            <a:ext cx="3252907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Single-agent systems risk overfitting, underestimating risk, and poor adaptation to regime changes.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Multi-Agent Systems: A Collaborative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2474000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Collaborative multi-agent systems mitigate single-agent limitations through collective intelligence.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01892" y="3631763"/>
            <a:ext cx="289107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Agents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7241" y="4118134"/>
            <a:ext cx="390572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 a team with distinct strategies and risk sensitivities.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7147" y="3894713"/>
            <a:ext cx="336471" cy="3364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313" y="3451860"/>
            <a:ext cx="34532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Central Meta-Controller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313" y="3938230"/>
            <a:ext cx="3905845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Orchestrates collaboration and dynamically integrates agent outputs.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5283" y="4283571"/>
            <a:ext cx="336471" cy="3364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313" y="6085165"/>
            <a:ext cx="294286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Resilience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313" y="6571536"/>
            <a:ext cx="3905845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resilience to tail risks and extreme market events.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6425" y="6511707"/>
            <a:ext cx="336471" cy="3364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81068" y="608516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Optimized Returns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87241" y="6571536"/>
            <a:ext cx="390572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Diversifies decision-making for better overall performance.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89" y="6122849"/>
            <a:ext cx="336471" cy="3364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288"/>
            <a:ext cx="13037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Problem: Navigating Market Complexity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391847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can intelligent investment systems dynamically balance return optimization with risk management by leveraging collaborative multi-agent architectures, adaptive coordination, and risk-sensitive learning to operate effectively across multiple market regimes?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36696"/>
            <a:ext cx="30480" cy="1599009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331018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AFFFA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300538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39908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4194929"/>
            <a:ext cx="272177" cy="27217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1084" y="4897993"/>
            <a:ext cx="2961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Static Risk Modeling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428548" y="4331018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4300538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39908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4194929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4897993"/>
            <a:ext cx="2983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Adaptability</a:t>
            </a:r>
            <a:endParaRPr lang="en-US" sz="2200" dirty="0"/>
          </a:p>
        </p:txBody>
      </p:sp>
      <p:sp>
        <p:nvSpPr>
          <p:cNvPr id="15" name="Shape 11"/>
          <p:cNvSpPr/>
          <p:nvPr/>
        </p:nvSpPr>
        <p:spPr>
          <a:xfrm>
            <a:off x="793790" y="6076593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AFFFA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604611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57364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94050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6643568"/>
            <a:ext cx="3027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Coordination</a:t>
            </a:r>
            <a:endParaRPr lang="en-US" sz="2200" dirty="0"/>
          </a:p>
        </p:txBody>
      </p:sp>
      <p:sp>
        <p:nvSpPr>
          <p:cNvPr id="20" name="Shape 15"/>
          <p:cNvSpPr/>
          <p:nvPr/>
        </p:nvSpPr>
        <p:spPr>
          <a:xfrm>
            <a:off x="7428548" y="6076593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AFFFA"/>
          </a:solidFill>
          <a:ln/>
        </p:spPr>
      </p:sp>
      <p:sp>
        <p:nvSpPr>
          <p:cNvPr id="21" name="Shape 16"/>
          <p:cNvSpPr/>
          <p:nvPr/>
        </p:nvSpPr>
        <p:spPr>
          <a:xfrm>
            <a:off x="7428548" y="6046113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2" name="Shape 17"/>
          <p:cNvSpPr/>
          <p:nvPr/>
        </p:nvSpPr>
        <p:spPr>
          <a:xfrm>
            <a:off x="10292298" y="57364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940504"/>
            <a:ext cx="272177" cy="272177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85842" y="6643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Opaque Logic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491371"/>
            <a:ext cx="8907780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Research Gaps in Current DRL Systems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07081"/>
            <a:ext cx="22860" cy="6333053"/>
          </a:xfrm>
          <a:prstGeom prst="roundRect">
            <a:avLst>
              <a:gd name="adj" fmla="val 70347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02456" y="1407081"/>
            <a:ext cx="6689884" cy="1315283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3809881" y="1585674"/>
            <a:ext cx="330386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Fragmented Risk Integration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1050" y="1972032"/>
            <a:ext cx="633269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Risk is often post-processed, not a primary learning signal (Han et al., 2024).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338060" y="3079671"/>
            <a:ext cx="6689884" cy="1315283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516654" y="3258264"/>
            <a:ext cx="394906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Uncoordinated Multi-Agent Design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16654" y="3644622"/>
            <a:ext cx="633269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Models lack collaborative orchestration, leading to conflicting actions (Li et al., 2024).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02456" y="4752261"/>
            <a:ext cx="6689884" cy="1315283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4329708" y="4930854"/>
            <a:ext cx="278403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Meta-Adaptivity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1050" y="5317212"/>
            <a:ext cx="633269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Frameworks like MARS are restricted to specific indices; scalability is unverified (Chen et al., 2025).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38060" y="6424851"/>
            <a:ext cx="6689884" cy="1315283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516654" y="6603444"/>
            <a:ext cx="340935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Interpretability &amp; Compliance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16654" y="6989802"/>
            <a:ext cx="633269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for transparent decision reasoning for institutional adoption and regulation.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0505"/>
            <a:ext cx="11296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CMARS: Specialized Investment Agents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2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Collaborative Multi-Agent Risk-Aware System (CMARS) uses diverse agents.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60965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Conservative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15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Prioritizes capital preservation; penalizes volatility.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960965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Aggressive Agent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415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Maximizes expected return; high risk tolerance.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Sentiment Agent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8619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Leverages NLP for market sentiment analysis.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Fundamental Agent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8619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Processes macro indicators and company fundamentals.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1264325"/>
            <a:ext cx="9114234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of Real-World Deployment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60" y="2353985"/>
            <a:ext cx="4330898" cy="22644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10" y="2353985"/>
            <a:ext cx="4330898" cy="226445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61" y="2353985"/>
            <a:ext cx="4330898" cy="2264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0440" y="5142071"/>
            <a:ext cx="280225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Scalability &amp; Resources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60440" y="5625465"/>
            <a:ext cx="64246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Exponential growth in complexity requires significant computational power.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60440" y="6295311"/>
            <a:ext cx="64246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for efficient algorithms and distributed computing.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552968" y="5142071"/>
            <a:ext cx="338863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Explainability &amp; Compliance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552968" y="5625465"/>
            <a:ext cx="64246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Difficult to trace decisions back to individual agents (lack of transparency).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552968" y="6295311"/>
            <a:ext cx="64246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 adhere to strict regulatory standards and provide auditable outputs.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9896"/>
            <a:ext cx="10757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Scope: Advancing Financial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32303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8F3E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2402324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139559"/>
            <a:ext cx="4890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Multi-Agent Systems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Layered agents for better coordination and scalability across asset classes.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232303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8F3E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2402324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55362" y="3139559"/>
            <a:ext cx="3746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Explainable Collaboration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attention-based visualization (e.g., SHAP) to improve interpretability.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09411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621" y="4979432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0604" y="5716667"/>
            <a:ext cx="4341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Generative Market Simulators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0604" y="620708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Stress-testing systems with realistic scenarios (diffusion models, LLMs).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809411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8F3E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2498" y="4979432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55362" y="5716667"/>
            <a:ext cx="4621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Federated Financial Intelligence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Collaboration across institutions while preserving data privacy (Federated Learning).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72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 for your attension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49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16368"/>
            <a:ext cx="7556421" cy="35957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39245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 are happy to take any Questions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6280190" y="58665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0190" y="641199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2025-11-06T17:54:42Z</dcterms:created>
  <dcterms:modified xsi:type="dcterms:W3CDTF">2025-11-06T17:54:42Z</dcterms:modified>
</cp:coreProperties>
</file>